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Nadin" userId="e26e6e43a1c39294" providerId="LiveId" clId="{37AFAB83-D8E9-4CE8-8125-7E0E9313D998}"/>
    <pc:docChg chg="modSld">
      <pc:chgData name="Angelo Nadin" userId="e26e6e43a1c39294" providerId="LiveId" clId="{37AFAB83-D8E9-4CE8-8125-7E0E9313D998}" dt="2025-11-06T00:13:44.843" v="4" actId="1076"/>
      <pc:docMkLst>
        <pc:docMk/>
      </pc:docMkLst>
      <pc:sldChg chg="modSp">
        <pc:chgData name="Angelo Nadin" userId="e26e6e43a1c39294" providerId="LiveId" clId="{37AFAB83-D8E9-4CE8-8125-7E0E9313D998}" dt="2025-11-06T00:13:44.843" v="4" actId="1076"/>
        <pc:sldMkLst>
          <pc:docMk/>
          <pc:sldMk cId="0" sldId="262"/>
        </pc:sldMkLst>
        <pc:picChg chg="mod">
          <ac:chgData name="Angelo Nadin" userId="e26e6e43a1c39294" providerId="LiveId" clId="{37AFAB83-D8E9-4CE8-8125-7E0E9313D998}" dt="2025-11-06T00:13:44.843" v="4" actId="1076"/>
          <ac:picMkLst>
            <pc:docMk/>
            <pc:sldMk cId="0" sldId="262"/>
            <ac:picMk id="11" creationId="{00000000-0000-0000-0000-000000000000}"/>
          </ac:picMkLst>
        </pc:picChg>
      </pc:sldChg>
      <pc:sldChg chg="modSp">
        <pc:chgData name="Angelo Nadin" userId="e26e6e43a1c39294" providerId="LiveId" clId="{37AFAB83-D8E9-4CE8-8125-7E0E9313D998}" dt="2025-11-06T00:13:29.744" v="3" actId="1076"/>
        <pc:sldMkLst>
          <pc:docMk/>
          <pc:sldMk cId="0" sldId="263"/>
        </pc:sldMkLst>
        <pc:picChg chg="mod">
          <ac:chgData name="Angelo Nadin" userId="e26e6e43a1c39294" providerId="LiveId" clId="{37AFAB83-D8E9-4CE8-8125-7E0E9313D998}" dt="2025-11-06T00:13:29.744" v="3" actId="1076"/>
          <ac:picMkLst>
            <pc:docMk/>
            <pc:sldMk cId="0" sldId="263"/>
            <ac:picMk id="1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09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svg"/><Relationship Id="rId5" Type="http://schemas.openxmlformats.org/officeDocument/2006/relationships/image" Target="../media/image9.png"/><Relationship Id="rId10" Type="http://schemas.openxmlformats.org/officeDocument/2006/relationships/image" Target="../media/image22.sv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Sistema de Gestión de Calidad para Aplicaciones de Reservas Hoteleras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Implementación completa de testing automatizado y métricas de calidad siguiendo el estándar IEEE 829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619" y="576977"/>
            <a:ext cx="6255187" cy="537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Decisión GO/NO-GO para Release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746885" y="2502218"/>
            <a:ext cx="2008823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92%</a:t>
            </a:r>
            <a:endParaRPr lang="en-US" sz="3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00" y="1481495"/>
            <a:ext cx="2449830" cy="24498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76876" y="4135279"/>
            <a:ext cx="214895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Cobertura de Pruebas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71619" y="4501872"/>
            <a:ext cx="4359593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Porcentaje de funcionalidades validadas exitosamente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310551" y="2502218"/>
            <a:ext cx="2008823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15</a:t>
            </a:r>
            <a:endParaRPr lang="en-US" sz="3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166" y="1481495"/>
            <a:ext cx="2449830" cy="24498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40661" y="4135279"/>
            <a:ext cx="214895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Defectos Críticos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135285" y="4501872"/>
            <a:ext cx="4359712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Número de bugs de alta severidad pendientes de resolución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10874335" y="2502218"/>
            <a:ext cx="2008823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85%</a:t>
            </a:r>
            <a:endParaRPr lang="en-US" sz="32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3951" y="1481495"/>
            <a:ext cx="2449830" cy="24498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04327" y="4135279"/>
            <a:ext cx="214895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Tasa de Éxito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9699069" y="4501872"/>
            <a:ext cx="435959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Casos de prueba ejecutados satisfactoriamente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571619" y="5289821"/>
            <a:ext cx="13487162" cy="27980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571619" y="5562600"/>
            <a:ext cx="298144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Recomendaciones Finales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571619" y="6129814"/>
            <a:ext cx="4386858" cy="1522809"/>
          </a:xfrm>
          <a:prstGeom prst="roundRect">
            <a:avLst>
              <a:gd name="adj" fmla="val 720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759" y="6129814"/>
            <a:ext cx="91440" cy="152280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26294" y="6315908"/>
            <a:ext cx="214895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Corrección Prioritaria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826294" y="6682502"/>
            <a:ext cx="3946088" cy="784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Resolver los 15 defectos críticos identificados en módulos de pago y autenticación antes del despliegue en producción</a:t>
            </a:r>
            <a:endParaRPr lang="en-US" sz="1250" dirty="0"/>
          </a:p>
        </p:txBody>
      </p:sp>
      <p:sp>
        <p:nvSpPr>
          <p:cNvPr id="21" name="Shape 15"/>
          <p:cNvSpPr/>
          <p:nvPr/>
        </p:nvSpPr>
        <p:spPr>
          <a:xfrm>
            <a:off x="5121712" y="6129814"/>
            <a:ext cx="4386858" cy="1522809"/>
          </a:xfrm>
          <a:prstGeom prst="roundRect">
            <a:avLst>
              <a:gd name="adj" fmla="val 720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852" y="6129814"/>
            <a:ext cx="91440" cy="152280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376386" y="6315908"/>
            <a:ext cx="214895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Mejora de Procesos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5376386" y="6682502"/>
            <a:ext cx="3946088" cy="784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revisiones de código automatizadas y aumentar la frecuencia de pruebas de regresión a nivel diario</a:t>
            </a:r>
            <a:endParaRPr lang="en-US" sz="1250" dirty="0"/>
          </a:p>
        </p:txBody>
      </p:sp>
      <p:sp>
        <p:nvSpPr>
          <p:cNvPr id="25" name="Shape 18"/>
          <p:cNvSpPr/>
          <p:nvPr/>
        </p:nvSpPr>
        <p:spPr>
          <a:xfrm>
            <a:off x="9671804" y="6129814"/>
            <a:ext cx="4386858" cy="1522809"/>
          </a:xfrm>
          <a:prstGeom prst="roundRect">
            <a:avLst>
              <a:gd name="adj" fmla="val 720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944" y="6129814"/>
            <a:ext cx="91440" cy="1522809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9926479" y="6315908"/>
            <a:ext cx="229481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Monitorización Continua</a:t>
            </a:r>
            <a:endParaRPr lang="en-US" sz="1650" dirty="0"/>
          </a:p>
        </p:txBody>
      </p:sp>
      <p:sp>
        <p:nvSpPr>
          <p:cNvPr id="28" name="Text 20"/>
          <p:cNvSpPr/>
          <p:nvPr/>
        </p:nvSpPr>
        <p:spPr>
          <a:xfrm>
            <a:off x="9926479" y="6682502"/>
            <a:ext cx="3946088" cy="784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Establecer dashboards en tiempo real con Allure Report para seguimiento proactivo de métricas de calidad post-release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2799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8219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Aplicación Base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926324"/>
            <a:ext cx="4018359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Construir una aplicación funcional de reservas hoteleras online con búsqueda inteligente, sistema de reservas con validación en tiempo real, simulación de pago seguro y gestión completa de usuarios.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28219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Plan de Pruebas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5312926" y="3926324"/>
            <a:ext cx="4018359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documentación exhaustiva siguiendo el estándar IEEE 829, incluyendo especificaciones de diseño de pruebas, casos de prueba detallados y procedimientos de ejecución.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282196"/>
            <a:ext cx="367569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Métricas Automatizadas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9867543" y="3926324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un sistema robusto de monitorización que capture y analice métricas clave del proceso de testing para garantizar la calidad continua del software.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13046"/>
            <a:ext cx="73311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Arquitectura de la Aplicación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50676"/>
            <a:ext cx="3705344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7748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Robusto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261003"/>
            <a:ext cx="325695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 Python (Flask, Django o FastAPI) con APIs RESTful para gestionar todas las operaciones de negocio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228" y="2550676"/>
            <a:ext cx="3705463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423" y="27748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Base de Datos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423" y="326100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SQLite con mínimo 5 tablas relacionadas: usuarios, habitaciones, reservas, pagos y disponibilidad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88612"/>
            <a:ext cx="7627382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312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Módulos Principales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798939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Búsqueda avanzada, validación de disponibilidad, simulación de pago y sistema de autenticación con sesiones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81169"/>
            <a:ext cx="92671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Funcionalidades Críticas del Sistema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927146"/>
            <a:ext cx="3075384" cy="3075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219105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Búsqueda de Habitaciones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061472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Filtrado por fecha, tipo de habitación (simple, doble, suite), capacidad y precio con resultados instantáneos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442" y="1927146"/>
            <a:ext cx="3075384" cy="30753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52191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Sistema de Reservas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705237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Validación automática de disponibilidad en tiempo real, prevención de dobles reservas y confirmación inmediata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574" y="1927146"/>
            <a:ext cx="3075384" cy="30753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52191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Simulación de Pago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705237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Proceso completo de pago simulado con validación de datos, sin procesamiento financiero real para entorno de pruebas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6707" y="1927146"/>
            <a:ext cx="3075384" cy="30753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52191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Gestión de Usuarios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705237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Registro seguro, autenticación robusta, gestión de sesiones y perfiles de usuario con historial de reservas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843" y="506611"/>
            <a:ext cx="6570821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Recursos Técnicos Necesarios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44843" y="1481257"/>
            <a:ext cx="13340715" cy="2200037"/>
          </a:xfrm>
          <a:prstGeom prst="roundRect">
            <a:avLst>
              <a:gd name="adj" fmla="val 1256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7702" y="1504117"/>
            <a:ext cx="736997" cy="2154317"/>
          </a:xfrm>
          <a:prstGeom prst="roundRect">
            <a:avLst>
              <a:gd name="adj" fmla="val 33780"/>
            </a:avLst>
          </a:prstGeom>
          <a:solidFill>
            <a:srgbClr val="D4E9F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159" y="2443043"/>
            <a:ext cx="276344" cy="2763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88889" y="1688306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Entorno de Desarrollo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588889" y="2101810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3.8 o superior instalado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588889" y="2461022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Bibliotecas: pandas, matplotlib, pytest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588889" y="2820233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 recomendado: PyCharm o VS Code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588889" y="3179445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Extensiones de Python configuradas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44843" y="3865483"/>
            <a:ext cx="13340715" cy="1840825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67702" y="3888343"/>
            <a:ext cx="736997" cy="1795105"/>
          </a:xfrm>
          <a:prstGeom prst="roundRect">
            <a:avLst>
              <a:gd name="adj" fmla="val 33780"/>
            </a:avLst>
          </a:prstGeom>
          <a:solidFill>
            <a:srgbClr val="D4E9F7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159" y="4647724"/>
            <a:ext cx="276344" cy="27634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588889" y="4072533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Datos y Plantillas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1588889" y="4486037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dataset_defectos.csv con 500 registros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1588889" y="4845248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Plantilla Excel para análisis RPN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1588889" y="5204460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Fórmula: RPN = Severidad × Ocurrencia × Detección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44843" y="5890498"/>
            <a:ext cx="13340715" cy="1840825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667702" y="5913358"/>
            <a:ext cx="736997" cy="1795105"/>
          </a:xfrm>
          <a:prstGeom prst="roundRect">
            <a:avLst>
              <a:gd name="adj" fmla="val 33780"/>
            </a:avLst>
          </a:prstGeom>
          <a:solidFill>
            <a:srgbClr val="D4E9F7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159" y="6672739"/>
            <a:ext cx="276344" cy="276344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588889" y="6097548"/>
            <a:ext cx="270164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Herramientas de Reporte</a:t>
            </a:r>
            <a:endParaRPr lang="en-US" sz="1900" dirty="0"/>
          </a:p>
        </p:txBody>
      </p:sp>
      <p:sp>
        <p:nvSpPr>
          <p:cNvPr id="22" name="Text 17"/>
          <p:cNvSpPr/>
          <p:nvPr/>
        </p:nvSpPr>
        <p:spPr>
          <a:xfrm>
            <a:off x="1588889" y="6511052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pytest-html para reportes básicos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1588889" y="6870263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Allure Report para dashboards avanzados</a:t>
            </a:r>
            <a:endParaRPr lang="en-US" sz="1450" dirty="0"/>
          </a:p>
        </p:txBody>
      </p:sp>
      <p:sp>
        <p:nvSpPr>
          <p:cNvPr id="24" name="Text 19"/>
          <p:cNvSpPr/>
          <p:nvPr/>
        </p:nvSpPr>
        <p:spPr>
          <a:xfrm>
            <a:off x="1588889" y="7229475"/>
            <a:ext cx="12189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Ejemplos en demo.qameta.io/allure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819" y="1117521"/>
            <a:ext cx="7723108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Fase 1: Desarrollo de la Aplicación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4819" y="2059662"/>
            <a:ext cx="776716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Construcción completa de la aplicación base en un plazo de 3 días laborables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396037" y="2595562"/>
            <a:ext cx="22860" cy="4516517"/>
          </a:xfrm>
          <a:prstGeom prst="roundRect">
            <a:avLst>
              <a:gd name="adj" fmla="val 1290808"/>
            </a:avLst>
          </a:prstGeom>
          <a:solidFill>
            <a:srgbClr val="BACFDD"/>
          </a:solidFill>
          <a:ln/>
        </p:spPr>
      </p:sp>
      <p:sp>
        <p:nvSpPr>
          <p:cNvPr id="6" name="Shape 3"/>
          <p:cNvSpPr/>
          <p:nvPr/>
        </p:nvSpPr>
        <p:spPr>
          <a:xfrm>
            <a:off x="6594455" y="2805351"/>
            <a:ext cx="590074" cy="22860"/>
          </a:xfrm>
          <a:prstGeom prst="roundRect">
            <a:avLst>
              <a:gd name="adj" fmla="val 1290808"/>
            </a:avLst>
          </a:prstGeom>
          <a:solidFill>
            <a:srgbClr val="BACFDD"/>
          </a:solidFill>
          <a:ln/>
        </p:spPr>
      </p:sp>
      <p:sp>
        <p:nvSpPr>
          <p:cNvPr id="7" name="Shape 4"/>
          <p:cNvSpPr/>
          <p:nvPr/>
        </p:nvSpPr>
        <p:spPr>
          <a:xfrm>
            <a:off x="6174760" y="2595562"/>
            <a:ext cx="442555" cy="442555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40720" y="2622709"/>
            <a:ext cx="310515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379613" y="2663071"/>
            <a:ext cx="349257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Día 1: Backend y Base de Datos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379613" y="3104555"/>
            <a:ext cx="6562368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Implementación del framework Python elegido, diseño y creación de las 5 tablas relacionadas, y APIs básicas para operaciones CRUD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594455" y="4337090"/>
            <a:ext cx="590074" cy="22860"/>
          </a:xfrm>
          <a:prstGeom prst="roundRect">
            <a:avLst>
              <a:gd name="adj" fmla="val 1290808"/>
            </a:avLst>
          </a:prstGeom>
          <a:solidFill>
            <a:srgbClr val="BACFDD"/>
          </a:solidFill>
          <a:ln/>
        </p:spPr>
      </p:sp>
      <p:sp>
        <p:nvSpPr>
          <p:cNvPr id="12" name="Shape 9"/>
          <p:cNvSpPr/>
          <p:nvPr/>
        </p:nvSpPr>
        <p:spPr>
          <a:xfrm>
            <a:off x="6174760" y="4127302"/>
            <a:ext cx="442555" cy="442555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40720" y="4154448"/>
            <a:ext cx="310515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379613" y="4194810"/>
            <a:ext cx="30806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Día 2: Módulos Funcionales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379613" y="4636294"/>
            <a:ext cx="6562368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del sistema de búsqueda con filtros, validación de disponibilidad, y módulo de reservas con verificación de conflictos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594455" y="5868829"/>
            <a:ext cx="590074" cy="22860"/>
          </a:xfrm>
          <a:prstGeom prst="roundRect">
            <a:avLst>
              <a:gd name="adj" fmla="val 1290808"/>
            </a:avLst>
          </a:prstGeom>
          <a:solidFill>
            <a:srgbClr val="BACFDD"/>
          </a:solidFill>
          <a:ln/>
        </p:spPr>
      </p:sp>
      <p:sp>
        <p:nvSpPr>
          <p:cNvPr id="17" name="Shape 14"/>
          <p:cNvSpPr/>
          <p:nvPr/>
        </p:nvSpPr>
        <p:spPr>
          <a:xfrm>
            <a:off x="6174760" y="5659041"/>
            <a:ext cx="442555" cy="442555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40720" y="5686187"/>
            <a:ext cx="310515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379613" y="5726549"/>
            <a:ext cx="312848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Día 3: Autenticación y Pago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379613" y="6168033"/>
            <a:ext cx="6562368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Implementación de registro/login con sesiones seguras, simulación completa del proceso de pago, y pruebas de integración inicial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709" y="416243"/>
            <a:ext cx="4437578" cy="49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Plan de Pruebas IEEE 829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9709" y="1292543"/>
            <a:ext cx="2674501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Documentación Estándar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29709" y="1742718"/>
            <a:ext cx="5206722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Siguiendo el estándar internacional IEEE 829, desarrollaremos documentación completa que incluye: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9709" y="2363033"/>
            <a:ext cx="520672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 maestro de pruebas (MTP)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9709" y="2657951"/>
            <a:ext cx="520672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Especificación de diseño de pruebas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9709" y="2952869"/>
            <a:ext cx="520672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Especificación de casos de prueba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9709" y="3247787"/>
            <a:ext cx="520672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Especificación de procedimientos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9709" y="3542705"/>
            <a:ext cx="520672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Registro de incidencias y defectos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29709" y="3837623"/>
            <a:ext cx="520672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Informes de progreso y finales</a:t>
            </a:r>
            <a:endParaRPr lang="en-US" sz="11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01" y="204245"/>
            <a:ext cx="7994809" cy="79948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244" y="338852"/>
            <a:ext cx="5385435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Métricas Clave del Sistema de Testing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31244" y="1052155"/>
            <a:ext cx="4486632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500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1863923" y="1612702"/>
            <a:ext cx="162127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Registros de Defectos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31244" y="1889165"/>
            <a:ext cx="4486632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completo simulado para análisis estadístico de patrones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071824" y="1052155"/>
            <a:ext cx="4486632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6504503" y="1612702"/>
            <a:ext cx="162127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Módulos Críticos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071824" y="1889165"/>
            <a:ext cx="4486632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Áreas funcionales bajo cobertura exhaustiva de pruebas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9712404" y="1052155"/>
            <a:ext cx="4486751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11145083" y="1612702"/>
            <a:ext cx="162127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Niveles de Severidad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9712404" y="1889165"/>
            <a:ext cx="4486751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Clasificación RPN para priorización de defectos encontrados</a:t>
            </a:r>
            <a:endParaRPr lang="en-US" sz="9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47" y="2160152"/>
            <a:ext cx="9827705" cy="5503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04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443" y="2987873"/>
            <a:ext cx="8927663" cy="644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Análisis RPN y Priorización de Defectos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5443" y="3925848"/>
            <a:ext cx="4289346" cy="2256115"/>
          </a:xfrm>
          <a:prstGeom prst="roundRect">
            <a:avLst>
              <a:gd name="adj" fmla="val 1302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02" y="4129207"/>
            <a:ext cx="587454" cy="58745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369" y="4290655"/>
            <a:ext cx="264319" cy="26431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8802" y="4912400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Severidad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888802" y="5351859"/>
            <a:ext cx="3882628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del defecto en la funcionalidad del sistema (escala 1-10)</a:t>
            </a:r>
            <a:endParaRPr lang="en-US" sz="1500" dirty="0"/>
          </a:p>
        </p:txBody>
      </p:sp>
      <p:sp>
        <p:nvSpPr>
          <p:cNvPr id="9" name="Shape 4"/>
          <p:cNvSpPr/>
          <p:nvPr/>
        </p:nvSpPr>
        <p:spPr>
          <a:xfrm>
            <a:off x="5170527" y="3925848"/>
            <a:ext cx="4289346" cy="2256115"/>
          </a:xfrm>
          <a:prstGeom prst="roundRect">
            <a:avLst>
              <a:gd name="adj" fmla="val 1302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86" y="4129207"/>
            <a:ext cx="587454" cy="587454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5454" y="4290655"/>
            <a:ext cx="264319" cy="26431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73886" y="4912400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Ocurrencia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5373886" y="5351859"/>
            <a:ext cx="3882628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Frecuencia con la que aparece el defecto (escala 1-10)</a:t>
            </a:r>
            <a:endParaRPr lang="en-US" sz="1500" dirty="0"/>
          </a:p>
        </p:txBody>
      </p:sp>
      <p:sp>
        <p:nvSpPr>
          <p:cNvPr id="14" name="Shape 7"/>
          <p:cNvSpPr/>
          <p:nvPr/>
        </p:nvSpPr>
        <p:spPr>
          <a:xfrm>
            <a:off x="9655612" y="3925848"/>
            <a:ext cx="4289346" cy="2256115"/>
          </a:xfrm>
          <a:prstGeom prst="roundRect">
            <a:avLst>
              <a:gd name="adj" fmla="val 1302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8970" y="4129207"/>
            <a:ext cx="587454" cy="587454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20538" y="4290655"/>
            <a:ext cx="264319" cy="26431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58970" y="4912400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Detección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9858970" y="5351859"/>
            <a:ext cx="3882628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Facilidad para identificar el defecto antes de producción (escala 1-10)</a:t>
            </a:r>
            <a:endParaRPr lang="en-US" sz="1500" dirty="0"/>
          </a:p>
        </p:txBody>
      </p:sp>
      <p:sp>
        <p:nvSpPr>
          <p:cNvPr id="19" name="Text 10"/>
          <p:cNvSpPr/>
          <p:nvPr/>
        </p:nvSpPr>
        <p:spPr>
          <a:xfrm>
            <a:off x="979170" y="6622494"/>
            <a:ext cx="1296578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Fórmula RPN: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RPN = Severidad × Ocurrencia × Detección</a:t>
            </a:r>
            <a:endParaRPr lang="en-US" sz="1500" dirty="0"/>
          </a:p>
        </p:txBody>
      </p:sp>
      <p:sp>
        <p:nvSpPr>
          <p:cNvPr id="20" name="Text 11"/>
          <p:cNvSpPr/>
          <p:nvPr/>
        </p:nvSpPr>
        <p:spPr>
          <a:xfrm>
            <a:off x="979170" y="7156133"/>
            <a:ext cx="1296578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defectos con RPN superior a 100 requieren atención inmediata y deben ser abordados antes del release</a:t>
            </a:r>
            <a:endParaRPr lang="en-US" sz="1500" dirty="0"/>
          </a:p>
        </p:txBody>
      </p:sp>
      <p:sp>
        <p:nvSpPr>
          <p:cNvPr id="21" name="Shape 12"/>
          <p:cNvSpPr/>
          <p:nvPr/>
        </p:nvSpPr>
        <p:spPr>
          <a:xfrm>
            <a:off x="685443" y="6402229"/>
            <a:ext cx="22860" cy="1287542"/>
          </a:xfrm>
          <a:prstGeom prst="rect">
            <a:avLst/>
          </a:prstGeom>
          <a:solidFill>
            <a:srgbClr val="75BAE6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707</Words>
  <Application>Microsoft Office PowerPoint</Application>
  <PresentationFormat>Personalizado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Calibri</vt:lpstr>
      <vt:lpstr>Barlow Bold</vt:lpstr>
      <vt:lpstr>Montserrat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Angelo Nadin</cp:lastModifiedBy>
  <cp:revision>1</cp:revision>
  <dcterms:created xsi:type="dcterms:W3CDTF">2025-11-06T00:11:57Z</dcterms:created>
  <dcterms:modified xsi:type="dcterms:W3CDTF">2025-11-06T00:14:07Z</dcterms:modified>
</cp:coreProperties>
</file>